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58" r:id="rId4"/>
    <p:sldId id="257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2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650D94-958B-45E1-83C0-3C78BCCA795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130425"/>
            <a:ext cx="79248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0866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8180D56-7F6B-4107-83E3-DA324B46621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A6919-EAA3-4685-9A22-431A0E4C27B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32CE1-1D07-4D25-B67F-C217AACD512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8EA45-B8CC-4B12-A61C-4E65F1B0A7F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24539-5110-44EB-A9B9-2795D927FA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8352A-F049-43B4-9168-5D12187F8E1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1A61B-F647-453F-8EF6-CD3B93690C3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E493A-0F32-47FF-A33E-2F18F3983F6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6179A-5B0A-4310-9BA5-01B6A24E445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35319-9D47-457A-B025-4C0BC095729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6404F-AADE-4CB7-A56A-99E7BFF0805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4114048-9794-4365-815B-48DB1BCF5DA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Spearmans</a:t>
            </a:r>
            <a:r>
              <a:rPr lang="en-US" dirty="0" smtClean="0"/>
              <a:t> Rank 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Statistical Analysis to show </a:t>
            </a:r>
            <a:r>
              <a:rPr lang="en-US" dirty="0" smtClean="0"/>
              <a:t>R</a:t>
            </a:r>
            <a:r>
              <a:rPr lang="en-US" dirty="0" smtClean="0"/>
              <a:t>elationship </a:t>
            </a:r>
            <a:r>
              <a:rPr lang="en-US" dirty="0" smtClean="0"/>
              <a:t>S</a:t>
            </a:r>
            <a:r>
              <a:rPr lang="en-US" dirty="0" smtClean="0"/>
              <a:t>trength.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1" descr="MCTN00524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2643182"/>
            <a:ext cx="1773238" cy="700088"/>
          </a:xfrm>
          <a:prstGeom prst="rect">
            <a:avLst/>
          </a:prstGeom>
          <a:noFill/>
        </p:spPr>
      </p:pic>
      <p:sp>
        <p:nvSpPr>
          <p:cNvPr id="5" name="Text Box 212"/>
          <p:cNvSpPr txBox="1">
            <a:spLocks noChangeArrowheads="1"/>
          </p:cNvSpPr>
          <p:nvPr/>
        </p:nvSpPr>
        <p:spPr bwMode="auto">
          <a:xfrm>
            <a:off x="357158" y="285728"/>
            <a:ext cx="850112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1600" dirty="0">
                <a:latin typeface="Trebuchet MS" pitchFamily="34" charset="0"/>
              </a:rPr>
              <a:t>A student Surveyed the ages, in years, and the prices, in £’s, of ten second hand cars of a particular type, in a local paper and obtained the data in the table below:</a:t>
            </a:r>
          </a:p>
          <a:p>
            <a:endParaRPr lang="en-GB" sz="1600" dirty="0">
              <a:latin typeface="Trebuchet MS" pitchFamily="34" charset="0"/>
            </a:endParaRPr>
          </a:p>
          <a:p>
            <a:endParaRPr lang="en-GB" sz="1600" dirty="0">
              <a:latin typeface="Trebuchet MS" pitchFamily="34" charset="0"/>
            </a:endParaRPr>
          </a:p>
          <a:p>
            <a:endParaRPr lang="en-GB" sz="1600" dirty="0">
              <a:latin typeface="Trebuchet MS" pitchFamily="34" charset="0"/>
            </a:endParaRPr>
          </a:p>
          <a:p>
            <a:endParaRPr lang="en-GB" sz="1600" dirty="0">
              <a:latin typeface="Trebuchet MS" pitchFamily="34" charset="0"/>
            </a:endParaRPr>
          </a:p>
          <a:p>
            <a:endParaRPr lang="en-GB" sz="1600" dirty="0">
              <a:latin typeface="Trebuchet MS" pitchFamily="34" charset="0"/>
            </a:endParaRPr>
          </a:p>
          <a:p>
            <a:r>
              <a:rPr lang="en-GB" sz="1600" dirty="0">
                <a:latin typeface="Trebuchet MS" pitchFamily="34" charset="0"/>
              </a:rPr>
              <a:t>What can you say about the relationship between the age and price of cars …</a:t>
            </a:r>
            <a:endParaRPr lang="en-US" sz="1600" dirty="0">
              <a:latin typeface="Trebuchet MS" pitchFamily="34" charset="0"/>
            </a:endParaRPr>
          </a:p>
        </p:txBody>
      </p:sp>
      <p:graphicFrame>
        <p:nvGraphicFramePr>
          <p:cNvPr id="6" name="Group 343"/>
          <p:cNvGraphicFramePr>
            <a:graphicFrameLocks noGrp="1"/>
          </p:cNvGraphicFramePr>
          <p:nvPr/>
        </p:nvGraphicFramePr>
        <p:xfrm>
          <a:off x="571472" y="1000108"/>
          <a:ext cx="7929620" cy="785818"/>
        </p:xfrm>
        <a:graphic>
          <a:graphicData uri="http://schemas.openxmlformats.org/drawingml/2006/table">
            <a:tbl>
              <a:tblPr/>
              <a:tblGrid>
                <a:gridCol w="1556706"/>
                <a:gridCol w="637052"/>
                <a:gridCol w="637052"/>
                <a:gridCol w="637052"/>
                <a:gridCol w="637052"/>
                <a:gridCol w="639446"/>
                <a:gridCol w="637052"/>
                <a:gridCol w="637052"/>
                <a:gridCol w="637052"/>
                <a:gridCol w="637052"/>
                <a:gridCol w="637052"/>
              </a:tblGrid>
              <a:tr h="394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Age, years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Price, £’s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2790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5990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3100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3350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3790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1350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4590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990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451"/>
          <p:cNvGraphicFramePr>
            <a:graphicFrameLocks noGrp="1"/>
          </p:cNvGraphicFramePr>
          <p:nvPr>
            <p:ph sz="quarter" idx="4294967295"/>
          </p:nvPr>
        </p:nvGraphicFramePr>
        <p:xfrm>
          <a:off x="714348" y="2428868"/>
          <a:ext cx="4214844" cy="4000525"/>
        </p:xfrm>
        <a:graphic>
          <a:graphicData uri="http://schemas.openxmlformats.org/drawingml/2006/table">
            <a:tbl>
              <a:tblPr/>
              <a:tblGrid>
                <a:gridCol w="702474"/>
                <a:gridCol w="702474"/>
                <a:gridCol w="702474"/>
                <a:gridCol w="702474"/>
                <a:gridCol w="702474"/>
                <a:gridCol w="702474"/>
              </a:tblGrid>
              <a:tr h="30154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Ranks</a:t>
                      </a:r>
                      <a:endParaRPr kumimoji="0" lang="en-US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Differences</a:t>
                      </a:r>
                      <a:endParaRPr kumimoji="0" lang="en-US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15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Price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Price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n-GB" sz="9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9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547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29256" y="4143380"/>
            <a:ext cx="3071834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Trebuchet MS" pitchFamily="34" charset="0"/>
              </a:rPr>
              <a:t>Use the graph (p.637) to determine the significance of the relationship.</a:t>
            </a:r>
            <a:endParaRPr lang="en-GB" dirty="0"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571604" y="285728"/>
            <a:ext cx="694375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1600" dirty="0"/>
              <a:t>A student has been shown photographs of eight different people and asked to estimate their ages …</a:t>
            </a:r>
          </a:p>
          <a:p>
            <a:r>
              <a:rPr lang="en-GB" sz="1600" dirty="0"/>
              <a:t>The results are shown …</a:t>
            </a:r>
          </a:p>
          <a:p>
            <a:endParaRPr lang="en-US" sz="1200" dirty="0"/>
          </a:p>
        </p:txBody>
      </p:sp>
      <p:pic>
        <p:nvPicPr>
          <p:cNvPr id="5" name="Picture 5" descr="MCj023742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75" y="0"/>
            <a:ext cx="1454150" cy="1208088"/>
          </a:xfrm>
          <a:prstGeom prst="rect">
            <a:avLst/>
          </a:prstGeom>
          <a:noFill/>
        </p:spPr>
      </p:pic>
      <p:graphicFrame>
        <p:nvGraphicFramePr>
          <p:cNvPr id="6" name="Group 161"/>
          <p:cNvGraphicFramePr>
            <a:graphicFrameLocks noGrp="1"/>
          </p:cNvGraphicFramePr>
          <p:nvPr>
            <p:ph sz="half" idx="1"/>
          </p:nvPr>
        </p:nvGraphicFramePr>
        <p:xfrm>
          <a:off x="527081" y="1142984"/>
          <a:ext cx="7974009" cy="1293804"/>
        </p:xfrm>
        <a:graphic>
          <a:graphicData uri="http://schemas.openxmlformats.org/drawingml/2006/table">
            <a:tbl>
              <a:tblPr/>
              <a:tblGrid>
                <a:gridCol w="1991833"/>
                <a:gridCol w="747772"/>
                <a:gridCol w="747772"/>
                <a:gridCol w="747772"/>
                <a:gridCol w="747772"/>
                <a:gridCol w="747772"/>
                <a:gridCol w="747772"/>
                <a:gridCol w="747772"/>
                <a:gridCol w="747772"/>
              </a:tblGrid>
              <a:tr h="6469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Actual age in years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9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Estimated Age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208"/>
          <p:cNvGraphicFramePr>
            <a:graphicFrameLocks/>
          </p:cNvGraphicFramePr>
          <p:nvPr/>
        </p:nvGraphicFramePr>
        <p:xfrm>
          <a:off x="571472" y="2857496"/>
          <a:ext cx="4714907" cy="3809818"/>
        </p:xfrm>
        <a:graphic>
          <a:graphicData uri="http://schemas.openxmlformats.org/drawingml/2006/table">
            <a:tbl>
              <a:tblPr/>
              <a:tblGrid>
                <a:gridCol w="782667"/>
                <a:gridCol w="983060"/>
                <a:gridCol w="707047"/>
                <a:gridCol w="850725"/>
                <a:gridCol w="695704"/>
                <a:gridCol w="695704"/>
              </a:tblGrid>
              <a:tr h="32757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Ranks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Differences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231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Actual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Estimate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Actual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Estimate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n-GB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8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5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3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5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2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5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5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8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57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715008" y="5072074"/>
            <a:ext cx="307183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What is the significance of the relationship?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 smtClean="0"/>
              <a:t>Results from a survey looking investigating the price of items in relation to the shops distance from a major tourist attraction</a:t>
            </a:r>
            <a:endParaRPr lang="en-GB" sz="2400" b="1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00034" y="2282640"/>
          <a:ext cx="8215370" cy="4503946"/>
        </p:xfrm>
        <a:graphic>
          <a:graphicData uri="http://schemas.openxmlformats.org/presentationml/2006/ole">
            <p:oleObj spid="_x0000_s3076" name="Document" r:id="rId3" imgW="5348203" imgH="2931357" progId="Word.Document.12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143636" y="1428736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Rank distance  - Rank price</a:t>
            </a:r>
            <a:endParaRPr lang="en-GB" sz="1200" dirty="0"/>
          </a:p>
        </p:txBody>
      </p:sp>
      <p:sp>
        <p:nvSpPr>
          <p:cNvPr id="10" name="Down Arrow 9"/>
          <p:cNvSpPr/>
          <p:nvPr/>
        </p:nvSpPr>
        <p:spPr>
          <a:xfrm rot="10800000">
            <a:off x="6643702" y="1857364"/>
            <a:ext cx="28575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6279" y="500042"/>
            <a:ext cx="8268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 smtClean="0"/>
              <a:t>SPEARMAN’S RANK CORRELATION COEFFICIENT</a:t>
            </a:r>
            <a:endParaRPr lang="en-GB" sz="2800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76238" y="1901832"/>
            <a:ext cx="1452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/>
              <a:t>It says …</a:t>
            </a:r>
            <a:endParaRPr lang="en-US" sz="2400"/>
          </a:p>
        </p:txBody>
      </p: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3071802" y="1857364"/>
            <a:ext cx="5183188" cy="1681163"/>
            <a:chOff x="1974" y="1706"/>
            <a:chExt cx="3265" cy="1059"/>
          </a:xfrm>
        </p:grpSpPr>
        <p:sp>
          <p:nvSpPr>
            <p:cNvPr id="14" name="AutoShape 5"/>
            <p:cNvSpPr>
              <a:spLocks noChangeArrowheads="1"/>
            </p:cNvSpPr>
            <p:nvPr/>
          </p:nvSpPr>
          <p:spPr bwMode="auto">
            <a:xfrm>
              <a:off x="1974" y="1706"/>
              <a:ext cx="3265" cy="1044"/>
            </a:xfrm>
            <a:prstGeom prst="wedgeRoundRectCallout">
              <a:avLst>
                <a:gd name="adj1" fmla="val -79495"/>
                <a:gd name="adj2" fmla="val -36301"/>
                <a:gd name="adj3" fmla="val 16667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3399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pPr algn="ctr"/>
              <a:endParaRPr lang="en-GB"/>
            </a:p>
          </p:txBody>
        </p:sp>
        <p:graphicFrame>
          <p:nvGraphicFramePr>
            <p:cNvPr id="15" name="Object 6"/>
            <p:cNvGraphicFramePr>
              <a:graphicFrameLocks noChangeAspect="1"/>
            </p:cNvGraphicFramePr>
            <p:nvPr/>
          </p:nvGraphicFramePr>
          <p:xfrm>
            <a:off x="2290" y="1752"/>
            <a:ext cx="2544" cy="1013"/>
          </p:xfrm>
          <a:graphic>
            <a:graphicData uri="http://schemas.openxmlformats.org/presentationml/2006/ole">
              <p:oleObj spid="_x0000_s1027" name="Equation" r:id="rId3" imgW="1371600" imgH="545760" progId="Equation.3">
                <p:embed/>
              </p:oleObj>
            </a:graphicData>
          </a:graphic>
        </p:graphicFrame>
      </p:grp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50825" y="4043370"/>
            <a:ext cx="2503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/>
              <a:t>It allows us to  …</a:t>
            </a:r>
            <a:endParaRPr lang="en-US" sz="2400"/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3276600" y="4286256"/>
            <a:ext cx="5038725" cy="1943100"/>
          </a:xfrm>
          <a:prstGeom prst="wedgeRoundRectCallout">
            <a:avLst>
              <a:gd name="adj1" fmla="val -66792"/>
              <a:gd name="adj2" fmla="val -32028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en-GB" sz="3200" dirty="0"/>
              <a:t>Compare the </a:t>
            </a:r>
          </a:p>
          <a:p>
            <a:pPr algn="ctr"/>
            <a:r>
              <a:rPr lang="en-GB" sz="3200" b="1" dirty="0"/>
              <a:t>RANK ORDER </a:t>
            </a:r>
          </a:p>
          <a:p>
            <a:pPr algn="ctr"/>
            <a:r>
              <a:rPr lang="en-GB" sz="3200" dirty="0"/>
              <a:t>of TWO Data Sets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2268538" y="2708275"/>
          <a:ext cx="4038600" cy="1608138"/>
        </p:xfrm>
        <a:graphic>
          <a:graphicData uri="http://schemas.openxmlformats.org/presentationml/2006/ole">
            <p:oleObj spid="_x0000_s2050" name="Equation" r:id="rId3" imgW="1371600" imgH="545760" progId="Equation.3">
              <p:embed/>
            </p:oleObj>
          </a:graphicData>
        </a:graphic>
      </p:graphicFrame>
      <p:sp>
        <p:nvSpPr>
          <p:cNvPr id="5" name="AutoShape 8"/>
          <p:cNvSpPr>
            <a:spLocks/>
          </p:cNvSpPr>
          <p:nvPr/>
        </p:nvSpPr>
        <p:spPr bwMode="auto">
          <a:xfrm>
            <a:off x="65088" y="2276475"/>
            <a:ext cx="2230437" cy="792163"/>
          </a:xfrm>
          <a:prstGeom prst="borderCallout2">
            <a:avLst>
              <a:gd name="adj1" fmla="val 14431"/>
              <a:gd name="adj2" fmla="val 103417"/>
              <a:gd name="adj3" fmla="val 14431"/>
              <a:gd name="adj4" fmla="val 106407"/>
              <a:gd name="adj5" fmla="val 119241"/>
              <a:gd name="adj6" fmla="val 109394"/>
            </a:avLst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en-GB" sz="1600" b="1"/>
              <a:t>Spearman’s Rank Correlation Coefficient</a:t>
            </a:r>
            <a:endParaRPr lang="en-US" sz="1600" b="1"/>
          </a:p>
        </p:txBody>
      </p:sp>
      <p:sp>
        <p:nvSpPr>
          <p:cNvPr id="6" name="AutoShape 10"/>
          <p:cNvSpPr>
            <a:spLocks/>
          </p:cNvSpPr>
          <p:nvPr/>
        </p:nvSpPr>
        <p:spPr bwMode="auto">
          <a:xfrm>
            <a:off x="6227763" y="1700213"/>
            <a:ext cx="1512887" cy="358775"/>
          </a:xfrm>
          <a:prstGeom prst="borderCallout2">
            <a:avLst>
              <a:gd name="adj1" fmla="val 31856"/>
              <a:gd name="adj2" fmla="val -5037"/>
              <a:gd name="adj3" fmla="val 31856"/>
              <a:gd name="adj4" fmla="val -37880"/>
              <a:gd name="adj5" fmla="val 292921"/>
              <a:gd name="adj6" fmla="val -71773"/>
            </a:avLst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en-GB" sz="1600" b="1"/>
              <a:t>The total of</a:t>
            </a:r>
            <a:endParaRPr lang="en-US" sz="1600" b="1"/>
          </a:p>
        </p:txBody>
      </p:sp>
      <p:sp>
        <p:nvSpPr>
          <p:cNvPr id="7" name="AutoShape 9"/>
          <p:cNvSpPr>
            <a:spLocks/>
          </p:cNvSpPr>
          <p:nvPr/>
        </p:nvSpPr>
        <p:spPr bwMode="auto">
          <a:xfrm>
            <a:off x="5148263" y="1989138"/>
            <a:ext cx="785812" cy="358775"/>
          </a:xfrm>
          <a:prstGeom prst="borderCallout2">
            <a:avLst>
              <a:gd name="adj1" fmla="val 31856"/>
              <a:gd name="adj2" fmla="val -9699"/>
              <a:gd name="adj3" fmla="val 31856"/>
              <a:gd name="adj4" fmla="val -34949"/>
              <a:gd name="adj5" fmla="val 222565"/>
              <a:gd name="adj6" fmla="val -60810"/>
            </a:avLst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en-GB" sz="1600" b="1"/>
              <a:t>6 x</a:t>
            </a:r>
            <a:endParaRPr lang="en-US" sz="1600" b="1"/>
          </a:p>
        </p:txBody>
      </p:sp>
      <p:sp>
        <p:nvSpPr>
          <p:cNvPr id="8" name="AutoShape 11"/>
          <p:cNvSpPr>
            <a:spLocks/>
          </p:cNvSpPr>
          <p:nvPr/>
        </p:nvSpPr>
        <p:spPr bwMode="auto">
          <a:xfrm>
            <a:off x="6732588" y="2492375"/>
            <a:ext cx="2195512" cy="1081088"/>
          </a:xfrm>
          <a:prstGeom prst="borderCallout2">
            <a:avLst>
              <a:gd name="adj1" fmla="val 10574"/>
              <a:gd name="adj2" fmla="val -3472"/>
              <a:gd name="adj3" fmla="val 10574"/>
              <a:gd name="adj4" fmla="val -21546"/>
              <a:gd name="adj5" fmla="val 54921"/>
              <a:gd name="adj6" fmla="val -40273"/>
            </a:avLst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en-GB" sz="1600" b="1" dirty="0"/>
              <a:t>The DIFFERENCES between the RANKS assigned to each </a:t>
            </a:r>
            <a:r>
              <a:rPr lang="en-GB" sz="1600" b="1" dirty="0" smtClean="0"/>
              <a:t>‘price’ </a:t>
            </a:r>
            <a:r>
              <a:rPr lang="en-GB" sz="1600" b="1" i="1" dirty="0"/>
              <a:t>SQUARED</a:t>
            </a:r>
            <a:endParaRPr lang="en-US" sz="1600" b="1" i="1" dirty="0"/>
          </a:p>
        </p:txBody>
      </p:sp>
      <p:sp>
        <p:nvSpPr>
          <p:cNvPr id="9" name="AutoShape 12"/>
          <p:cNvSpPr>
            <a:spLocks/>
          </p:cNvSpPr>
          <p:nvPr/>
        </p:nvSpPr>
        <p:spPr bwMode="auto">
          <a:xfrm>
            <a:off x="495300" y="4797425"/>
            <a:ext cx="2195513" cy="576263"/>
          </a:xfrm>
          <a:prstGeom prst="borderCallout2">
            <a:avLst>
              <a:gd name="adj1" fmla="val 19833"/>
              <a:gd name="adj2" fmla="val 103472"/>
              <a:gd name="adj3" fmla="val 19833"/>
              <a:gd name="adj4" fmla="val 136949"/>
              <a:gd name="adj5" fmla="val -110194"/>
              <a:gd name="adj6" fmla="val 171583"/>
            </a:avLst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en-GB" sz="1600" b="1" dirty="0"/>
              <a:t>The Number of different </a:t>
            </a:r>
            <a:r>
              <a:rPr lang="en-GB" sz="1600" b="1" dirty="0" smtClean="0"/>
              <a:t>‘sites’</a:t>
            </a:r>
            <a:endParaRPr lang="en-US" sz="16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000100" y="5857892"/>
            <a:ext cx="7015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This example is based on a  survey looking at price &amp; distance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Maths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/>
          <a:lstStyle/>
          <a:p>
            <a:pPr lvl="0"/>
            <a:r>
              <a:rPr lang="en-US" sz="1800" dirty="0" smtClean="0"/>
              <a:t>The top line of the equation</a:t>
            </a:r>
          </a:p>
          <a:p>
            <a:pPr lvl="0"/>
            <a:r>
              <a:rPr lang="en-US" sz="1800" dirty="0" smtClean="0"/>
              <a:t>d² (rank difference 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) = </a:t>
            </a:r>
            <a:r>
              <a:rPr lang="en-US" sz="1800" b="1" dirty="0" smtClean="0"/>
              <a:t>285.5</a:t>
            </a:r>
            <a:r>
              <a:rPr lang="en-US" sz="1800" dirty="0" smtClean="0"/>
              <a:t>.</a:t>
            </a:r>
          </a:p>
          <a:p>
            <a:pPr lvl="0"/>
            <a:r>
              <a:rPr lang="en-US" sz="1800" dirty="0" smtClean="0"/>
              <a:t>Multiplying this by </a:t>
            </a:r>
            <a:r>
              <a:rPr lang="en-US" sz="1800" b="1" dirty="0" smtClean="0"/>
              <a:t>6</a:t>
            </a:r>
            <a:r>
              <a:rPr lang="en-US" sz="1800" dirty="0" smtClean="0"/>
              <a:t> gives </a:t>
            </a:r>
            <a:r>
              <a:rPr lang="en-US" sz="1800" b="1" dirty="0" smtClean="0"/>
              <a:t>1713</a:t>
            </a:r>
            <a:r>
              <a:rPr lang="en-US" sz="1800" dirty="0" smtClean="0"/>
              <a:t>.</a:t>
            </a:r>
            <a:endParaRPr lang="en-GB" sz="1800" dirty="0" smtClean="0"/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Now for the bottom line of the equation. </a:t>
            </a:r>
          </a:p>
          <a:p>
            <a:pPr lvl="0"/>
            <a:r>
              <a:rPr lang="en-US" sz="1800" i="1" dirty="0" smtClean="0"/>
              <a:t>n</a:t>
            </a:r>
            <a:r>
              <a:rPr lang="en-US" sz="1800" dirty="0" smtClean="0"/>
              <a:t> (the number of sites) =</a:t>
            </a:r>
            <a:r>
              <a:rPr lang="en-US" sz="1800" b="1" dirty="0" smtClean="0"/>
              <a:t>10</a:t>
            </a:r>
            <a:r>
              <a:rPr lang="en-US" sz="1800" dirty="0" smtClean="0"/>
              <a:t>. </a:t>
            </a:r>
          </a:p>
          <a:p>
            <a:pPr lvl="0"/>
            <a:r>
              <a:rPr lang="en-US" sz="1800" i="1" dirty="0" smtClean="0"/>
              <a:t>n³ - n</a:t>
            </a:r>
            <a:r>
              <a:rPr lang="en-US" sz="1800" dirty="0" smtClean="0"/>
              <a:t> :</a:t>
            </a:r>
            <a:r>
              <a:rPr lang="en-US" sz="1800" b="1" dirty="0" smtClean="0"/>
              <a:t>1000 – 10 = 990</a:t>
            </a:r>
            <a:endParaRPr lang="en-GB" sz="1800" dirty="0" smtClean="0"/>
          </a:p>
          <a:p>
            <a:pPr lvl="0"/>
            <a:endParaRPr lang="en-US" sz="1800" b="1" i="1" dirty="0" smtClean="0"/>
          </a:p>
          <a:p>
            <a:pPr lvl="0"/>
            <a:r>
              <a:rPr lang="en-US" sz="1800" b="1" i="1" dirty="0" smtClean="0"/>
              <a:t>R</a:t>
            </a:r>
            <a:r>
              <a:rPr lang="en-US" sz="1800" dirty="0" smtClean="0"/>
              <a:t> = 1 - (1713/990) </a:t>
            </a:r>
          </a:p>
          <a:p>
            <a:pPr lvl="0"/>
            <a:r>
              <a:rPr lang="en-US" sz="1800" b="1" i="1" dirty="0" smtClean="0"/>
              <a:t>R</a:t>
            </a:r>
            <a:r>
              <a:rPr lang="en-US" sz="1800" dirty="0" smtClean="0"/>
              <a:t>: </a:t>
            </a:r>
            <a:r>
              <a:rPr lang="en-US" sz="1800" b="1" dirty="0" smtClean="0"/>
              <a:t>1 - 1.73 = -0.73</a:t>
            </a:r>
            <a:endParaRPr lang="en-GB" sz="1800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What does this </a:t>
            </a:r>
            <a:r>
              <a:rPr lang="en-US" sz="1800" b="1" i="1" dirty="0" smtClean="0"/>
              <a:t>R</a:t>
            </a:r>
            <a:r>
              <a:rPr lang="en-US" sz="1800" b="1" dirty="0" smtClean="0"/>
              <a:t> value of -0.73 mean?</a:t>
            </a:r>
            <a:endParaRPr lang="en-GB" sz="1800" dirty="0" smtClean="0"/>
          </a:p>
          <a:p>
            <a:r>
              <a:rPr lang="en-US" sz="1800" dirty="0" smtClean="0"/>
              <a:t>The closer </a:t>
            </a:r>
            <a:r>
              <a:rPr lang="en-US" sz="1800" b="1" i="1" dirty="0" smtClean="0"/>
              <a:t>R</a:t>
            </a:r>
            <a:r>
              <a:rPr lang="en-US" sz="1800" b="1" dirty="0" smtClean="0"/>
              <a:t> </a:t>
            </a:r>
            <a:r>
              <a:rPr lang="en-US" sz="1800" dirty="0" smtClean="0"/>
              <a:t>is to +1 or -1, the stronger the likely correlation.  Perfect positive correlation is +1 and a perfect negative correlation is -1. The </a:t>
            </a:r>
            <a:r>
              <a:rPr lang="en-US" sz="1800" b="1" i="1" dirty="0" smtClean="0"/>
              <a:t>R</a:t>
            </a:r>
            <a:r>
              <a:rPr lang="en-US" sz="1800" b="1" dirty="0" smtClean="0"/>
              <a:t> </a:t>
            </a:r>
            <a:r>
              <a:rPr lang="en-US" sz="1800" dirty="0" smtClean="0"/>
              <a:t>value of -0.73 suggests a fairly strong negative relationship.</a:t>
            </a:r>
            <a:endParaRPr lang="en-GB" sz="1800" dirty="0" smtClean="0"/>
          </a:p>
          <a:p>
            <a:endParaRPr lang="en-GB" sz="1800" dirty="0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6332576" y="970205"/>
          <a:ext cx="2239952" cy="1101473"/>
        </p:xfrm>
        <a:graphic>
          <a:graphicData uri="http://schemas.openxmlformats.org/presentationml/2006/ole">
            <p:oleObj spid="_x0000_s19458" name="Equation" r:id="rId3" imgW="9270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it showing?</a:t>
            </a:r>
            <a:endParaRPr lang="en-GB" dirty="0"/>
          </a:p>
        </p:txBody>
      </p:sp>
      <p:grpSp>
        <p:nvGrpSpPr>
          <p:cNvPr id="74" name="Group 73"/>
          <p:cNvGrpSpPr/>
          <p:nvPr/>
        </p:nvGrpSpPr>
        <p:grpSpPr>
          <a:xfrm>
            <a:off x="250825" y="1268413"/>
            <a:ext cx="8496300" cy="2159000"/>
            <a:chOff x="250825" y="1268413"/>
            <a:chExt cx="8496300" cy="2159000"/>
          </a:xfrm>
        </p:grpSpPr>
        <p:sp>
          <p:nvSpPr>
            <p:cNvPr id="75" name="Rectangle 46"/>
            <p:cNvSpPr>
              <a:spLocks noChangeArrowheads="1"/>
            </p:cNvSpPr>
            <p:nvPr/>
          </p:nvSpPr>
          <p:spPr bwMode="auto">
            <a:xfrm>
              <a:off x="6443663" y="1268413"/>
              <a:ext cx="2303462" cy="2159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6" name="Rectangle 8"/>
            <p:cNvSpPr>
              <a:spLocks noChangeArrowheads="1"/>
            </p:cNvSpPr>
            <p:nvPr/>
          </p:nvSpPr>
          <p:spPr bwMode="auto">
            <a:xfrm>
              <a:off x="250825" y="1268413"/>
              <a:ext cx="2303463" cy="2159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7" name="Line 4"/>
            <p:cNvSpPr>
              <a:spLocks noChangeShapeType="1"/>
            </p:cNvSpPr>
            <p:nvPr/>
          </p:nvSpPr>
          <p:spPr bwMode="auto">
            <a:xfrm>
              <a:off x="395288" y="3068638"/>
              <a:ext cx="20161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Line 5"/>
            <p:cNvSpPr>
              <a:spLocks noChangeShapeType="1"/>
            </p:cNvSpPr>
            <p:nvPr/>
          </p:nvSpPr>
          <p:spPr bwMode="auto">
            <a:xfrm flipV="1">
              <a:off x="538163" y="1411288"/>
              <a:ext cx="0" cy="1800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grpSp>
          <p:nvGrpSpPr>
            <p:cNvPr id="79" name="Group 9"/>
            <p:cNvGrpSpPr>
              <a:grpSpLocks/>
            </p:cNvGrpSpPr>
            <p:nvPr/>
          </p:nvGrpSpPr>
          <p:grpSpPr bwMode="auto">
            <a:xfrm>
              <a:off x="682625" y="2779713"/>
              <a:ext cx="144463" cy="144462"/>
              <a:chOff x="1020" y="3339"/>
              <a:chExt cx="91" cy="91"/>
            </a:xfrm>
          </p:grpSpPr>
          <p:sp>
            <p:nvSpPr>
              <p:cNvPr id="136" name="Line 6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7" name="Line 7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0" name="Group 10"/>
            <p:cNvGrpSpPr>
              <a:grpSpLocks/>
            </p:cNvGrpSpPr>
            <p:nvPr/>
          </p:nvGrpSpPr>
          <p:grpSpPr bwMode="auto">
            <a:xfrm>
              <a:off x="1114425" y="2563813"/>
              <a:ext cx="144463" cy="144462"/>
              <a:chOff x="1020" y="3339"/>
              <a:chExt cx="91" cy="91"/>
            </a:xfrm>
          </p:grpSpPr>
          <p:sp>
            <p:nvSpPr>
              <p:cNvPr id="134" name="Line 11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Line 12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1" name="Group 13"/>
            <p:cNvGrpSpPr>
              <a:grpSpLocks/>
            </p:cNvGrpSpPr>
            <p:nvPr/>
          </p:nvGrpSpPr>
          <p:grpSpPr bwMode="auto">
            <a:xfrm>
              <a:off x="969963" y="2347913"/>
              <a:ext cx="144462" cy="144462"/>
              <a:chOff x="1020" y="3339"/>
              <a:chExt cx="91" cy="91"/>
            </a:xfrm>
          </p:grpSpPr>
          <p:sp>
            <p:nvSpPr>
              <p:cNvPr id="132" name="Line 14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Line 15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2" name="Group 16"/>
            <p:cNvGrpSpPr>
              <a:grpSpLocks/>
            </p:cNvGrpSpPr>
            <p:nvPr/>
          </p:nvGrpSpPr>
          <p:grpSpPr bwMode="auto">
            <a:xfrm>
              <a:off x="1474788" y="2203450"/>
              <a:ext cx="144462" cy="144463"/>
              <a:chOff x="1020" y="3339"/>
              <a:chExt cx="91" cy="91"/>
            </a:xfrm>
          </p:grpSpPr>
          <p:sp>
            <p:nvSpPr>
              <p:cNvPr id="130" name="Line 17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Line 18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3" name="Group 19"/>
            <p:cNvGrpSpPr>
              <a:grpSpLocks/>
            </p:cNvGrpSpPr>
            <p:nvPr/>
          </p:nvGrpSpPr>
          <p:grpSpPr bwMode="auto">
            <a:xfrm>
              <a:off x="1546225" y="1987550"/>
              <a:ext cx="144463" cy="144463"/>
              <a:chOff x="1020" y="3339"/>
              <a:chExt cx="91" cy="91"/>
            </a:xfrm>
          </p:grpSpPr>
          <p:sp>
            <p:nvSpPr>
              <p:cNvPr id="128" name="Line 20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Line 21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4" name="Group 22"/>
            <p:cNvGrpSpPr>
              <a:grpSpLocks/>
            </p:cNvGrpSpPr>
            <p:nvPr/>
          </p:nvGrpSpPr>
          <p:grpSpPr bwMode="auto">
            <a:xfrm>
              <a:off x="1835150" y="1771650"/>
              <a:ext cx="144463" cy="144463"/>
              <a:chOff x="1020" y="3339"/>
              <a:chExt cx="91" cy="91"/>
            </a:xfrm>
          </p:grpSpPr>
          <p:sp>
            <p:nvSpPr>
              <p:cNvPr id="126" name="Line 23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7" name="Line 24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85" name="Rectangle 25"/>
            <p:cNvSpPr>
              <a:spLocks noChangeArrowheads="1"/>
            </p:cNvSpPr>
            <p:nvPr/>
          </p:nvSpPr>
          <p:spPr bwMode="auto">
            <a:xfrm>
              <a:off x="3276600" y="1268413"/>
              <a:ext cx="2303463" cy="2159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6" name="Line 26"/>
            <p:cNvSpPr>
              <a:spLocks noChangeShapeType="1"/>
            </p:cNvSpPr>
            <p:nvPr/>
          </p:nvSpPr>
          <p:spPr bwMode="auto">
            <a:xfrm>
              <a:off x="3421063" y="3068638"/>
              <a:ext cx="20161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Line 27"/>
            <p:cNvSpPr>
              <a:spLocks noChangeShapeType="1"/>
            </p:cNvSpPr>
            <p:nvPr/>
          </p:nvSpPr>
          <p:spPr bwMode="auto">
            <a:xfrm flipV="1">
              <a:off x="3563938" y="1411288"/>
              <a:ext cx="0" cy="1800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grpSp>
          <p:nvGrpSpPr>
            <p:cNvPr id="88" name="Group 28"/>
            <p:cNvGrpSpPr>
              <a:grpSpLocks/>
            </p:cNvGrpSpPr>
            <p:nvPr/>
          </p:nvGrpSpPr>
          <p:grpSpPr bwMode="auto">
            <a:xfrm>
              <a:off x="4213225" y="2636838"/>
              <a:ext cx="144463" cy="144462"/>
              <a:chOff x="1020" y="3339"/>
              <a:chExt cx="91" cy="91"/>
            </a:xfrm>
          </p:grpSpPr>
          <p:sp>
            <p:nvSpPr>
              <p:cNvPr id="124" name="Line 29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5" name="Line 30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9" name="Group 31"/>
            <p:cNvGrpSpPr>
              <a:grpSpLocks/>
            </p:cNvGrpSpPr>
            <p:nvPr/>
          </p:nvGrpSpPr>
          <p:grpSpPr bwMode="auto">
            <a:xfrm>
              <a:off x="4789488" y="2563813"/>
              <a:ext cx="144462" cy="144462"/>
              <a:chOff x="1020" y="3339"/>
              <a:chExt cx="91" cy="91"/>
            </a:xfrm>
          </p:grpSpPr>
          <p:sp>
            <p:nvSpPr>
              <p:cNvPr id="122" name="Line 32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3" name="Line 33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0" name="Group 34"/>
            <p:cNvGrpSpPr>
              <a:grpSpLocks/>
            </p:cNvGrpSpPr>
            <p:nvPr/>
          </p:nvGrpSpPr>
          <p:grpSpPr bwMode="auto">
            <a:xfrm>
              <a:off x="3852863" y="1628775"/>
              <a:ext cx="144462" cy="144463"/>
              <a:chOff x="1020" y="3339"/>
              <a:chExt cx="91" cy="91"/>
            </a:xfrm>
          </p:grpSpPr>
          <p:sp>
            <p:nvSpPr>
              <p:cNvPr id="120" name="Line 35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1" name="Line 36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1" name="Group 37"/>
            <p:cNvGrpSpPr>
              <a:grpSpLocks/>
            </p:cNvGrpSpPr>
            <p:nvPr/>
          </p:nvGrpSpPr>
          <p:grpSpPr bwMode="auto">
            <a:xfrm>
              <a:off x="3997325" y="2203450"/>
              <a:ext cx="144463" cy="144463"/>
              <a:chOff x="1020" y="3339"/>
              <a:chExt cx="91" cy="91"/>
            </a:xfrm>
          </p:grpSpPr>
          <p:sp>
            <p:nvSpPr>
              <p:cNvPr id="118" name="Line 38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9" name="Line 39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2" name="Group 40"/>
            <p:cNvGrpSpPr>
              <a:grpSpLocks/>
            </p:cNvGrpSpPr>
            <p:nvPr/>
          </p:nvGrpSpPr>
          <p:grpSpPr bwMode="auto">
            <a:xfrm>
              <a:off x="4429125" y="1916113"/>
              <a:ext cx="144463" cy="144462"/>
              <a:chOff x="1020" y="3339"/>
              <a:chExt cx="91" cy="91"/>
            </a:xfrm>
          </p:grpSpPr>
          <p:sp>
            <p:nvSpPr>
              <p:cNvPr id="116" name="Line 41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" name="Line 42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3" name="Group 43"/>
            <p:cNvGrpSpPr>
              <a:grpSpLocks/>
            </p:cNvGrpSpPr>
            <p:nvPr/>
          </p:nvGrpSpPr>
          <p:grpSpPr bwMode="auto">
            <a:xfrm>
              <a:off x="4860925" y="1771650"/>
              <a:ext cx="144463" cy="144463"/>
              <a:chOff x="1020" y="3339"/>
              <a:chExt cx="91" cy="91"/>
            </a:xfrm>
          </p:grpSpPr>
          <p:sp>
            <p:nvSpPr>
              <p:cNvPr id="114" name="Line 44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" name="Line 45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" name="Line 47"/>
            <p:cNvSpPr>
              <a:spLocks noChangeShapeType="1"/>
            </p:cNvSpPr>
            <p:nvPr/>
          </p:nvSpPr>
          <p:spPr bwMode="auto">
            <a:xfrm>
              <a:off x="6588125" y="3068638"/>
              <a:ext cx="20161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Line 48"/>
            <p:cNvSpPr>
              <a:spLocks noChangeShapeType="1"/>
            </p:cNvSpPr>
            <p:nvPr/>
          </p:nvSpPr>
          <p:spPr bwMode="auto">
            <a:xfrm flipV="1">
              <a:off x="6731000" y="1411288"/>
              <a:ext cx="0" cy="1800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" name="Group 49"/>
            <p:cNvGrpSpPr>
              <a:grpSpLocks/>
            </p:cNvGrpSpPr>
            <p:nvPr/>
          </p:nvGrpSpPr>
          <p:grpSpPr bwMode="auto">
            <a:xfrm>
              <a:off x="8099425" y="2852738"/>
              <a:ext cx="144463" cy="144462"/>
              <a:chOff x="1020" y="3339"/>
              <a:chExt cx="91" cy="91"/>
            </a:xfrm>
          </p:grpSpPr>
          <p:sp>
            <p:nvSpPr>
              <p:cNvPr id="112" name="Line 50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3" name="Line 51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7" name="Group 52"/>
            <p:cNvGrpSpPr>
              <a:grpSpLocks/>
            </p:cNvGrpSpPr>
            <p:nvPr/>
          </p:nvGrpSpPr>
          <p:grpSpPr bwMode="auto">
            <a:xfrm>
              <a:off x="7235825" y="1916113"/>
              <a:ext cx="144463" cy="144462"/>
              <a:chOff x="1020" y="3339"/>
              <a:chExt cx="91" cy="91"/>
            </a:xfrm>
          </p:grpSpPr>
          <p:sp>
            <p:nvSpPr>
              <p:cNvPr id="110" name="Line 53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1" name="Line 54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8" name="Group 55"/>
            <p:cNvGrpSpPr>
              <a:grpSpLocks/>
            </p:cNvGrpSpPr>
            <p:nvPr/>
          </p:nvGrpSpPr>
          <p:grpSpPr bwMode="auto">
            <a:xfrm>
              <a:off x="6875463" y="1555750"/>
              <a:ext cx="144462" cy="144463"/>
              <a:chOff x="1020" y="3339"/>
              <a:chExt cx="91" cy="91"/>
            </a:xfrm>
          </p:grpSpPr>
          <p:sp>
            <p:nvSpPr>
              <p:cNvPr id="108" name="Line 56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" name="Line 57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9" name="Group 58"/>
            <p:cNvGrpSpPr>
              <a:grpSpLocks/>
            </p:cNvGrpSpPr>
            <p:nvPr/>
          </p:nvGrpSpPr>
          <p:grpSpPr bwMode="auto">
            <a:xfrm>
              <a:off x="6946900" y="1771650"/>
              <a:ext cx="144463" cy="144463"/>
              <a:chOff x="1020" y="3339"/>
              <a:chExt cx="91" cy="91"/>
            </a:xfrm>
          </p:grpSpPr>
          <p:sp>
            <p:nvSpPr>
              <p:cNvPr id="106" name="Line 59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" name="Line 60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0" name="Group 61"/>
            <p:cNvGrpSpPr>
              <a:grpSpLocks/>
            </p:cNvGrpSpPr>
            <p:nvPr/>
          </p:nvGrpSpPr>
          <p:grpSpPr bwMode="auto">
            <a:xfrm>
              <a:off x="7596188" y="2276475"/>
              <a:ext cx="144462" cy="144463"/>
              <a:chOff x="1020" y="3339"/>
              <a:chExt cx="91" cy="91"/>
            </a:xfrm>
          </p:grpSpPr>
          <p:sp>
            <p:nvSpPr>
              <p:cNvPr id="104" name="Line 62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" name="Line 63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1" name="Group 64"/>
            <p:cNvGrpSpPr>
              <a:grpSpLocks/>
            </p:cNvGrpSpPr>
            <p:nvPr/>
          </p:nvGrpSpPr>
          <p:grpSpPr bwMode="auto">
            <a:xfrm>
              <a:off x="8027988" y="2492375"/>
              <a:ext cx="144462" cy="144463"/>
              <a:chOff x="1020" y="3339"/>
              <a:chExt cx="91" cy="91"/>
            </a:xfrm>
          </p:grpSpPr>
          <p:sp>
            <p:nvSpPr>
              <p:cNvPr id="102" name="Line 65"/>
              <p:cNvSpPr>
                <a:spLocks noChangeShapeType="1"/>
              </p:cNvSpPr>
              <p:nvPr/>
            </p:nvSpPr>
            <p:spPr bwMode="auto">
              <a:xfrm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3" name="Line 66"/>
              <p:cNvSpPr>
                <a:spLocks noChangeShapeType="1"/>
              </p:cNvSpPr>
              <p:nvPr/>
            </p:nvSpPr>
            <p:spPr bwMode="auto">
              <a:xfrm flipH="1">
                <a:off x="1020" y="3339"/>
                <a:ext cx="91" cy="9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138" name="Text Box 73"/>
          <p:cNvSpPr txBox="1">
            <a:spLocks noChangeArrowheads="1"/>
          </p:cNvSpPr>
          <p:nvPr/>
        </p:nvSpPr>
        <p:spPr bwMode="auto">
          <a:xfrm>
            <a:off x="6357950" y="3643314"/>
            <a:ext cx="254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Total Disagreement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39" name="Text Box 69"/>
          <p:cNvSpPr txBox="1">
            <a:spLocks noChangeArrowheads="1"/>
          </p:cNvSpPr>
          <p:nvPr/>
        </p:nvSpPr>
        <p:spPr bwMode="auto">
          <a:xfrm>
            <a:off x="307975" y="3663950"/>
            <a:ext cx="22381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50000"/>
                  </a:schemeClr>
                </a:solidFill>
              </a:rPr>
              <a:t>Total Agreement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0" name="Text Box 71"/>
          <p:cNvSpPr txBox="1">
            <a:spLocks noChangeArrowheads="1"/>
          </p:cNvSpPr>
          <p:nvPr/>
        </p:nvSpPr>
        <p:spPr bwMode="auto">
          <a:xfrm>
            <a:off x="3208271" y="3644900"/>
            <a:ext cx="244329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2000" b="1" dirty="0" smtClean="0">
                <a:solidFill>
                  <a:srgbClr val="006600"/>
                </a:solidFill>
              </a:rPr>
              <a:t>Overall Neither </a:t>
            </a:r>
          </a:p>
          <a:p>
            <a:pPr algn="ctr"/>
            <a:r>
              <a:rPr lang="en-GB" sz="2000" b="1" dirty="0" smtClean="0">
                <a:solidFill>
                  <a:srgbClr val="006600"/>
                </a:solidFill>
              </a:rPr>
              <a:t>Agree </a:t>
            </a:r>
            <a:r>
              <a:rPr lang="en-GB" sz="2000" b="1" dirty="0">
                <a:solidFill>
                  <a:srgbClr val="006600"/>
                </a:solidFill>
              </a:rPr>
              <a:t>or Disagree</a:t>
            </a:r>
            <a:endParaRPr lang="en-US" sz="2000" b="1" dirty="0">
              <a:solidFill>
                <a:srgbClr val="006600"/>
              </a:solidFill>
            </a:endParaRPr>
          </a:p>
        </p:txBody>
      </p:sp>
      <p:sp>
        <p:nvSpPr>
          <p:cNvPr id="141" name="Text Box 70"/>
          <p:cNvSpPr txBox="1">
            <a:spLocks noChangeArrowheads="1"/>
          </p:cNvSpPr>
          <p:nvPr/>
        </p:nvSpPr>
        <p:spPr bwMode="auto">
          <a:xfrm>
            <a:off x="500034" y="6000768"/>
            <a:ext cx="18886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b="1" dirty="0" err="1"/>
              <a:t>r</a:t>
            </a:r>
            <a:r>
              <a:rPr lang="en-GB" sz="2400" b="1" baseline="-25000" dirty="0" err="1"/>
              <a:t>s</a:t>
            </a:r>
            <a:r>
              <a:rPr lang="en-GB" sz="2400" dirty="0"/>
              <a:t> close to </a:t>
            </a: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2" name="Text Box 72"/>
          <p:cNvSpPr txBox="1">
            <a:spLocks noChangeArrowheads="1"/>
          </p:cNvSpPr>
          <p:nvPr/>
        </p:nvSpPr>
        <p:spPr bwMode="auto">
          <a:xfrm>
            <a:off x="3571868" y="6000768"/>
            <a:ext cx="1804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b="1" dirty="0" err="1"/>
              <a:t>r</a:t>
            </a:r>
            <a:r>
              <a:rPr lang="en-GB" sz="2400" b="1" baseline="-25000" dirty="0" err="1"/>
              <a:t>s</a:t>
            </a:r>
            <a:r>
              <a:rPr lang="en-GB" sz="2400" dirty="0"/>
              <a:t> close to </a:t>
            </a:r>
            <a:r>
              <a:rPr lang="en-GB" sz="2400" b="1" dirty="0">
                <a:solidFill>
                  <a:srgbClr val="006600"/>
                </a:solidFill>
              </a:rPr>
              <a:t>0</a:t>
            </a:r>
            <a:endParaRPr lang="en-US" sz="2400" b="1" dirty="0">
              <a:solidFill>
                <a:srgbClr val="006600"/>
              </a:solidFill>
            </a:endParaRPr>
          </a:p>
        </p:txBody>
      </p:sp>
      <p:sp>
        <p:nvSpPr>
          <p:cNvPr id="143" name="Text Box 74"/>
          <p:cNvSpPr txBox="1">
            <a:spLocks noChangeArrowheads="1"/>
          </p:cNvSpPr>
          <p:nvPr/>
        </p:nvSpPr>
        <p:spPr bwMode="auto">
          <a:xfrm>
            <a:off x="6715140" y="5929330"/>
            <a:ext cx="190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b="1" dirty="0" err="1"/>
              <a:t>r</a:t>
            </a:r>
            <a:r>
              <a:rPr lang="en-GB" sz="2400" b="1" baseline="-25000" dirty="0" err="1"/>
              <a:t>s</a:t>
            </a:r>
            <a:r>
              <a:rPr lang="en-GB" sz="2400" dirty="0"/>
              <a:t> close to </a:t>
            </a:r>
            <a:r>
              <a:rPr lang="en-GB" sz="2400" b="1" dirty="0">
                <a:solidFill>
                  <a:srgbClr val="FF0000"/>
                </a:solidFill>
              </a:rPr>
              <a:t>-1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18434" name="Picture 2" descr="Spearm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500570"/>
            <a:ext cx="8429684" cy="12858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 smtClean="0"/>
              <a:t>The significance of the relationship!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600200"/>
            <a:ext cx="9001156" cy="4525963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b="1" i="1" dirty="0" smtClean="0"/>
              <a:t>R</a:t>
            </a:r>
            <a:r>
              <a:rPr lang="en-US" sz="2400" dirty="0" smtClean="0"/>
              <a:t> value of </a:t>
            </a:r>
            <a:r>
              <a:rPr lang="en-US" sz="2400" b="1" dirty="0" smtClean="0"/>
              <a:t>-0.73</a:t>
            </a:r>
            <a:r>
              <a:rPr lang="en-US" sz="2400" dirty="0" smtClean="0"/>
              <a:t> must be looked up on the Spearman Rank significance table.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'degrees of freedom' </a:t>
            </a:r>
            <a:r>
              <a:rPr lang="en-US" sz="2400" dirty="0" smtClean="0"/>
              <a:t>: This is the number of pairs in your sample minus 2 (n-2). 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8 (10 - 2</a:t>
            </a:r>
            <a:r>
              <a:rPr lang="en-US" sz="2400" dirty="0" smtClean="0"/>
              <a:t>).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Using the</a:t>
            </a:r>
            <a:r>
              <a:rPr lang="en-US" sz="2400" b="1" i="1" dirty="0" smtClean="0"/>
              <a:t> r </a:t>
            </a:r>
            <a:r>
              <a:rPr lang="en-US" sz="2400" dirty="0" smtClean="0"/>
              <a:t>value (y axis) the </a:t>
            </a:r>
            <a:r>
              <a:rPr lang="en-US" sz="2400" b="1" i="1" dirty="0" smtClean="0"/>
              <a:t>degrees of freedom </a:t>
            </a:r>
            <a:r>
              <a:rPr lang="en-US" sz="2400" dirty="0" smtClean="0"/>
              <a:t>value (x axis)plot the position of the graph (next page).</a:t>
            </a:r>
            <a:endParaRPr lang="en-US" sz="2400" i="1" dirty="0" smtClean="0"/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endParaRPr lang="en-GB" sz="2400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pearmansRank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28604"/>
            <a:ext cx="8037231" cy="592935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Work through the example on p.636 (Waugh), fill in the table &amp; check that you understand how each column is calculated.</a:t>
            </a:r>
          </a:p>
          <a:p>
            <a:r>
              <a:rPr lang="en-GB" dirty="0" smtClean="0"/>
              <a:t>Complete the tasks on the next 2 slides and 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i design template">
  <a:themeElements>
    <a:clrScheme name="Koi design template 1">
      <a:dk1>
        <a:srgbClr val="272776"/>
      </a:dk1>
      <a:lt1>
        <a:srgbClr val="F3F1E4"/>
      </a:lt1>
      <a:dk2>
        <a:srgbClr val="272776"/>
      </a:dk2>
      <a:lt2>
        <a:srgbClr val="808080"/>
      </a:lt2>
      <a:accent1>
        <a:srgbClr val="99CCFF"/>
      </a:accent1>
      <a:accent2>
        <a:srgbClr val="CCCCFF"/>
      </a:accent2>
      <a:accent3>
        <a:srgbClr val="F8F7EF"/>
      </a:accent3>
      <a:accent4>
        <a:srgbClr val="202064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Koi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oi design template 1">
        <a:dk1>
          <a:srgbClr val="272776"/>
        </a:dk1>
        <a:lt1>
          <a:srgbClr val="F3F1E4"/>
        </a:lt1>
        <a:dk2>
          <a:srgbClr val="272776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8F7EF"/>
        </a:accent3>
        <a:accent4>
          <a:srgbClr val="202064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i design template 2">
        <a:dk1>
          <a:srgbClr val="272776"/>
        </a:dk1>
        <a:lt1>
          <a:srgbClr val="F3F1E4"/>
        </a:lt1>
        <a:dk2>
          <a:srgbClr val="272776"/>
        </a:dk2>
        <a:lt2>
          <a:srgbClr val="777777"/>
        </a:lt2>
        <a:accent1>
          <a:srgbClr val="B8CFFB"/>
        </a:accent1>
        <a:accent2>
          <a:srgbClr val="DF8F74"/>
        </a:accent2>
        <a:accent3>
          <a:srgbClr val="F8F7EF"/>
        </a:accent3>
        <a:accent4>
          <a:srgbClr val="202064"/>
        </a:accent4>
        <a:accent5>
          <a:srgbClr val="D8E4FD"/>
        </a:accent5>
        <a:accent6>
          <a:srgbClr val="CA8168"/>
        </a:accent6>
        <a:hlink>
          <a:srgbClr val="7F97C2"/>
        </a:hlink>
        <a:folHlink>
          <a:srgbClr val="8BB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1582</TotalTime>
  <Words>517</Words>
  <Application>Microsoft Office PowerPoint</Application>
  <PresentationFormat>On-screen Show (4:3)</PresentationFormat>
  <Paragraphs>118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Koi design template</vt:lpstr>
      <vt:lpstr>Document</vt:lpstr>
      <vt:lpstr>Equation</vt:lpstr>
      <vt:lpstr>Spearmans Rank </vt:lpstr>
      <vt:lpstr>Results from a survey looking investigating the price of items in relation to the shops distance from a major tourist attraction</vt:lpstr>
      <vt:lpstr>Slide 3</vt:lpstr>
      <vt:lpstr>Slide 4</vt:lpstr>
      <vt:lpstr>The Maths</vt:lpstr>
      <vt:lpstr>What is it showing?</vt:lpstr>
      <vt:lpstr>The significance of the relationship!</vt:lpstr>
      <vt:lpstr>Slide 8</vt:lpstr>
      <vt:lpstr>Tasks</vt:lpstr>
      <vt:lpstr>Slide 10</vt:lpstr>
      <vt:lpstr>Slide 11</vt:lpstr>
    </vt:vector>
  </TitlesOfParts>
  <Company>Boldon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Boldon School User</dc:creator>
  <cp:lastModifiedBy>Kate</cp:lastModifiedBy>
  <cp:revision>117</cp:revision>
  <dcterms:created xsi:type="dcterms:W3CDTF">2007-02-28T08:15:18Z</dcterms:created>
  <dcterms:modified xsi:type="dcterms:W3CDTF">2010-05-17T21:36:28Z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TC100690421033</vt:lpwstr>
  </property>
</Properties>
</file>